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Catamaran"/>
      <p:regular r:id="rId38"/>
      <p:bold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Fira Sans Extra Condensed Medium"/>
      <p:regular r:id="rId48"/>
      <p:bold r:id="rId49"/>
      <p:italic r:id="rId50"/>
      <p:boldItalic r:id="rId51"/>
    </p:embeddedFont>
    <p:embeddedFont>
      <p:font typeface="Livvic"/>
      <p:regular r:id="rId52"/>
      <p:bold r:id="rId53"/>
      <p:italic r:id="rId54"/>
      <p:boldItalic r:id="rId55"/>
    </p:embeddedFont>
    <p:embeddedFont>
      <p:font typeface="Catamaran SemiBold"/>
      <p:regular r:id="rId56"/>
      <p:bold r:id="rId57"/>
    </p:embeddedFont>
    <p:embeddedFont>
      <p:font typeface="Catamaran Light"/>
      <p:regular r:id="rId58"/>
      <p:bold r:id="rId59"/>
    </p:embeddedFont>
    <p:embeddedFont>
      <p:font typeface="Lexend"/>
      <p:regular r:id="rId60"/>
      <p:bold r:id="rId61"/>
    </p:embeddedFont>
    <p:embeddedFont>
      <p:font typeface="Catamaran Medium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ExtraCondensedMedium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FiraSansExtraCondensed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Catamaran-bold.fntdata"/><Relationship Id="rId38" Type="http://schemas.openxmlformats.org/officeDocument/2006/relationships/font" Target="fonts/Catamaran-regular.fntdata"/><Relationship Id="rId62" Type="http://schemas.openxmlformats.org/officeDocument/2006/relationships/font" Target="fonts/CatamaranMedium-regular.fntdata"/><Relationship Id="rId61" Type="http://schemas.openxmlformats.org/officeDocument/2006/relationships/font" Target="fonts/Lexend-bold.fntdata"/><Relationship Id="rId20" Type="http://schemas.openxmlformats.org/officeDocument/2006/relationships/slide" Target="slides/slide16.xml"/><Relationship Id="rId63" Type="http://schemas.openxmlformats.org/officeDocument/2006/relationships/font" Target="fonts/CatamaranMedium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Lexend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ExtraCondensedMedium-boldItalic.fntdata"/><Relationship Id="rId50" Type="http://schemas.openxmlformats.org/officeDocument/2006/relationships/font" Target="fonts/FiraSansExtraCondensedMedium-italic.fntdata"/><Relationship Id="rId53" Type="http://schemas.openxmlformats.org/officeDocument/2006/relationships/font" Target="fonts/Livvic-bold.fntdata"/><Relationship Id="rId52" Type="http://schemas.openxmlformats.org/officeDocument/2006/relationships/font" Target="fonts/Livvic-regular.fntdata"/><Relationship Id="rId11" Type="http://schemas.openxmlformats.org/officeDocument/2006/relationships/slide" Target="slides/slide7.xml"/><Relationship Id="rId55" Type="http://schemas.openxmlformats.org/officeDocument/2006/relationships/font" Target="fonts/Livvic-boldItalic.fntdata"/><Relationship Id="rId10" Type="http://schemas.openxmlformats.org/officeDocument/2006/relationships/slide" Target="slides/slide6.xml"/><Relationship Id="rId54" Type="http://schemas.openxmlformats.org/officeDocument/2006/relationships/font" Target="fonts/Livvic-italic.fntdata"/><Relationship Id="rId13" Type="http://schemas.openxmlformats.org/officeDocument/2006/relationships/slide" Target="slides/slide9.xml"/><Relationship Id="rId57" Type="http://schemas.openxmlformats.org/officeDocument/2006/relationships/font" Target="fonts/CatamaranSemiBold-bold.fntdata"/><Relationship Id="rId12" Type="http://schemas.openxmlformats.org/officeDocument/2006/relationships/slide" Target="slides/slide8.xml"/><Relationship Id="rId56" Type="http://schemas.openxmlformats.org/officeDocument/2006/relationships/font" Target="fonts/CatamaranSemiBold-regular.fntdata"/><Relationship Id="rId15" Type="http://schemas.openxmlformats.org/officeDocument/2006/relationships/slide" Target="slides/slide11.xml"/><Relationship Id="rId59" Type="http://schemas.openxmlformats.org/officeDocument/2006/relationships/font" Target="fonts/CatamaranLight-bold.fntdata"/><Relationship Id="rId14" Type="http://schemas.openxmlformats.org/officeDocument/2006/relationships/slide" Target="slides/slide10.xml"/><Relationship Id="rId58" Type="http://schemas.openxmlformats.org/officeDocument/2006/relationships/font" Target="fonts/CatamaranLight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158d5a3e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158d5a3e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e7aaef43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e7aaef43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e7aaef43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e7aaef43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e7aaef43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e7aaef43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e7aaef43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e7aaef43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e7aaef43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e7aaef43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e7aaef43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e7aaef43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e7aaef43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e7aaef43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e7aaef43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6e7aaef43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e7aaef43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e7aaef43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e7aaef43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6e7aaef43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e7cd3ceb7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6e7cd3ceb7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e7cd3ceb7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e7cd3ceb7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158d5a3e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158d5a3e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e7cd3ceb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e7cd3ceb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e7aaef4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6e7aaef4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3e13d9a7e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3e13d9a7e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e7cd3ceb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6e7cd3ceb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e7cd3ceb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e7cd3ceb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cc5692bc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cc5692bc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c149041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c149041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cc149041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cc149041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e7cd3ceb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e7cd3ceb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e7cd3ceb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e7cd3ceb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e7cd3ceb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e7cd3ceb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e7cd3ceb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e7cd3ceb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e7cd3ceb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e7cd3ceb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e7cd3ceb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e7cd3ceb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hyperlink" Target="https://github.com/AdityaTheJaat/StudyNotion" TargetMode="External"/><Relationship Id="rId5" Type="http://schemas.openxmlformats.org/officeDocument/2006/relationships/hyperlink" Target="https://studynotion-edtech-aditya.vercel.app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hyperlink" Target="https://www.postman.com/api-platform/" TargetMode="External"/><Relationship Id="rId5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hyperlink" Target="https://github.com/AdityaTheJaat/StudyNotion" TargetMode="External"/><Relationship Id="rId5" Type="http://schemas.openxmlformats.org/officeDocument/2006/relationships/hyperlink" Target="https://studynotion-edtech-aditya.vercel.app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hyperlink" Target="https://github.com/AdityaTheJaat/StudyNotion" TargetMode="External"/><Relationship Id="rId5" Type="http://schemas.openxmlformats.org/officeDocument/2006/relationships/hyperlink" Target="https://studynotion-edtech-aditya.vercel.app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jpg"/><Relationship Id="rId4" Type="http://schemas.openxmlformats.org/officeDocument/2006/relationships/hyperlink" Target="https://github.com/AdityaTheJaat/StudyNotion" TargetMode="External"/><Relationship Id="rId5" Type="http://schemas.openxmlformats.org/officeDocument/2006/relationships/hyperlink" Target="https://studynotion-edtech-aditya.vercel.app/" TargetMode="External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1039575" y="3489500"/>
            <a:ext cx="36168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Submitted to</a:t>
            </a:r>
            <a:r>
              <a:rPr lang="en">
                <a:solidFill>
                  <a:schemeClr val="lt1"/>
                </a:solidFill>
              </a:rPr>
              <a:t>: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-Dr. Ashish Kumar Dwivedi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Submitted by</a:t>
            </a:r>
            <a:r>
              <a:rPr lang="en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Aditya Chaudhary</a:t>
            </a:r>
            <a:r>
              <a:rPr lang="en">
                <a:solidFill>
                  <a:schemeClr val="lt1"/>
                </a:solidFill>
              </a:rPr>
              <a:t> (22dcs002)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Tushar Agrawal</a:t>
            </a:r>
            <a:r>
              <a:rPr lang="en">
                <a:solidFill>
                  <a:schemeClr val="lt1"/>
                </a:solidFill>
              </a:rPr>
              <a:t> (22ucs219)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2"/>
          <p:cNvSpPr txBox="1"/>
          <p:nvPr>
            <p:ph type="ctrTitle"/>
          </p:nvPr>
        </p:nvSpPr>
        <p:spPr>
          <a:xfrm>
            <a:off x="1039575" y="1421700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SYSTEM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ENGINEERING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PROJECT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3" name="Google Shape;123;p22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idx="6" type="ctrTitle"/>
          </p:nvPr>
        </p:nvSpPr>
        <p:spPr>
          <a:xfrm>
            <a:off x="7214975" y="416700"/>
            <a:ext cx="18090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br>
              <a:rPr lang="en"/>
            </a:br>
            <a:r>
              <a:rPr lang="en"/>
              <a:t>Design</a:t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full stack MERN architecture used in StudyNotion platform.</a:t>
            </a:r>
            <a:endParaRPr/>
          </a:p>
        </p:txBody>
      </p:sp>
      <p:sp>
        <p:nvSpPr>
          <p:cNvPr id="215" name="Google Shape;215;p31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Explaining major components and various interactions.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31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Illustration of flow of data within the system, mainly from user interaction to database storage.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31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System Components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1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Flow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1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0" name="Google Shape;220;p31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Measures</a:t>
            </a:r>
            <a:endParaRPr/>
          </a:p>
        </p:txBody>
      </p:sp>
      <p:sp>
        <p:nvSpPr>
          <p:cNvPr id="221" name="Google Shape;221;p31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Discussing the security measures implemented in the </a:t>
            </a:r>
            <a:r>
              <a:rPr lang="en"/>
              <a:t>system to protect user data and ensure secure interactions.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079" y="1210150"/>
            <a:ext cx="986400" cy="9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 txBox="1"/>
          <p:nvPr>
            <p:ph type="title"/>
          </p:nvPr>
        </p:nvSpPr>
        <p:spPr>
          <a:xfrm>
            <a:off x="362100" y="169600"/>
            <a:ext cx="47694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Overview</a:t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  <p:sp>
        <p:nvSpPr>
          <p:cNvPr id="231" name="Google Shape;231;p32"/>
          <p:cNvSpPr txBox="1"/>
          <p:nvPr/>
        </p:nvSpPr>
        <p:spPr>
          <a:xfrm>
            <a:off x="559500" y="1340725"/>
            <a:ext cx="460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Here is a high-level diagram that illustrates the architecture of the StudyNotion ed-tech platform: 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00" y="2071750"/>
            <a:ext cx="8145627" cy="25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62100" y="153600"/>
            <a:ext cx="38205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Components</a:t>
            </a: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 txBox="1"/>
          <p:nvPr/>
        </p:nvSpPr>
        <p:spPr>
          <a:xfrm>
            <a:off x="615450" y="2017650"/>
            <a:ext cx="460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Backend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APIs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3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407650" y="191675"/>
            <a:ext cx="53739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Component(Backend)</a:t>
            </a: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"/>
          <p:cNvSpPr txBox="1"/>
          <p:nvPr/>
        </p:nvSpPr>
        <p:spPr>
          <a:xfrm>
            <a:off x="583550" y="1526800"/>
            <a:ext cx="457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Description of Backend Architecture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  <p:sp>
        <p:nvSpPr>
          <p:cNvPr id="251" name="Google Shape;251;p34"/>
          <p:cNvSpPr txBox="1"/>
          <p:nvPr/>
        </p:nvSpPr>
        <p:spPr>
          <a:xfrm>
            <a:off x="551450" y="1942300"/>
            <a:ext cx="460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Built using Node.js, Express,js and MongoDB as primary database.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Node.js is a popular JavaScript runtime that allows JS code to run outside browser.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Express.js is a web application framework that simplifies the process of building web applications in Node.js.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MongoDB is a popular NoSQL database that allows for flexible data storage and retrieval.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407650" y="191675"/>
            <a:ext cx="53739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Component(Backend)</a:t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 txBox="1"/>
          <p:nvPr/>
        </p:nvSpPr>
        <p:spPr>
          <a:xfrm>
            <a:off x="559500" y="1088375"/>
            <a:ext cx="4604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Features and Functionality</a:t>
            </a: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	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User authentication and authorization: Students and instructors can sign up and log in to the platform using their email addresses and password. The platform also supports OTP (One-Time Password) verification and forgot password functionality for added security. 		</a:t>
            </a:r>
            <a:r>
              <a:rPr lang="en" sz="1100"/>
              <a:t>	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Course management: Instructors can create, read, update, and delete courses, as well as manage course content and media. Students can view and rate courses. 	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Payment Integration: Students will purchase and enroll on courses by completing the checkout flow that is followed by Stripe integration for payment handling.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Cloud-based media management: StudyNotion uses Cloudinary, a cloud-based media management service, to store and manage all media content, including images, videos, and documents.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407650" y="191675"/>
            <a:ext cx="53739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Component(Backend)</a:t>
            </a:r>
            <a:endParaRPr/>
          </a:p>
        </p:txBody>
      </p:sp>
      <p:sp>
        <p:nvSpPr>
          <p:cNvPr id="266" name="Google Shape;266;p36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535525" y="1178700"/>
            <a:ext cx="46041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Library and Tools used:</a:t>
            </a: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					</a:t>
            </a:r>
            <a:b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</a:br>
            <a:r>
              <a:rPr lang="en" sz="1100"/>
              <a:t>	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JWT: JSON Web Tokens are used for authentication and authorization, providing a secure and reliable way to manage user credential.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Bcrypt: It is used for password hashing, adding and extra layer of security to user password.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Mongoose: It is used as an Object Data Modeling Library, providing a way to interact with MongoDB using JavaScript.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Cloudinary: It is used to store and manage media related content.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Dotenv: It is used for storing secrets.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Nodemailer: It is used to send automatic email after triggering an event.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Stripe: It is used for Payment gateway process.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362100" y="159700"/>
            <a:ext cx="48519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Components(APIs)</a:t>
            </a:r>
            <a:endParaRPr/>
          </a:p>
        </p:txBody>
      </p:sp>
      <p:sp>
        <p:nvSpPr>
          <p:cNvPr id="275" name="Google Shape;275;p3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609900" y="1786800"/>
            <a:ext cx="4604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</a:rPr>
              <a:t>The StudyNotion </a:t>
            </a:r>
            <a:r>
              <a:rPr lang="en" sz="1500">
                <a:highlight>
                  <a:srgbClr val="FFFFFF"/>
                </a:highlight>
              </a:rPr>
              <a:t>platform</a:t>
            </a:r>
            <a:r>
              <a:rPr lang="en" sz="1500">
                <a:highlight>
                  <a:srgbClr val="FFFFFF"/>
                </a:highlight>
              </a:rPr>
              <a:t> API is designed following the REST architectural style. The API is implemented using Node.js and Express.js. It uses JSON for data exchange and follows standard </a:t>
            </a:r>
            <a:r>
              <a:rPr lang="en" sz="1500">
                <a:highlight>
                  <a:srgbClr val="FFFFFF"/>
                </a:highlight>
              </a:rPr>
              <a:t>HTTP request methods such as GET, POST, PUT, and DELETE.</a:t>
            </a:r>
            <a:endParaRPr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  <p:sp>
        <p:nvSpPr>
          <p:cNvPr id="279" name="Google Shape;279;p37"/>
          <p:cNvSpPr txBox="1"/>
          <p:nvPr/>
        </p:nvSpPr>
        <p:spPr>
          <a:xfrm>
            <a:off x="5675050" y="2294700"/>
            <a:ext cx="374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API: Application Programming Interface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REST: Representational State Transfer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362100" y="159700"/>
            <a:ext cx="48519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Components(APIs)</a:t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8"/>
          <p:cNvSpPr txBox="1"/>
          <p:nvPr/>
        </p:nvSpPr>
        <p:spPr>
          <a:xfrm>
            <a:off x="577925" y="1271100"/>
            <a:ext cx="460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</a:rPr>
              <a:t>Sample list of endpoints and their functionalities:</a:t>
            </a:r>
            <a:endParaRPr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8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  <p:sp>
        <p:nvSpPr>
          <p:cNvPr id="289" name="Google Shape;289;p38"/>
          <p:cNvSpPr txBox="1"/>
          <p:nvPr/>
        </p:nvSpPr>
        <p:spPr>
          <a:xfrm>
            <a:off x="447600" y="1433550"/>
            <a:ext cx="60318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</a:t>
            </a:r>
            <a:endParaRPr sz="11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/api/auth/signup (POST) - Create a new user (student or instructor) account.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/api/auth/login (POST) – Log in using existing credentials and generate a JWT token.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/api/auth/verify-otp (POST) - Verify the OTP sent to the user's registered email.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/api/auth/forgot-password (POST) - Send an email with a password reset link to </a:t>
            </a: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the registered email.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/api/courses (GET) - Get a list of all available courses.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/api/courses/:id (GET) - Get details of a specific course by ID. 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/api/courses (POST) - Create a new course.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/api/courses/:id (PUT) - Update an existing course by ID. 	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/api/courses/:id (DELETE) - Delete a course by ID. 		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/api/courses/:id/rate (POST) - Add a rating (out of 5) to a course. 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362100" y="159700"/>
            <a:ext cx="48519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Components(APIs)</a:t>
            </a:r>
            <a:endParaRPr/>
          </a:p>
        </p:txBody>
      </p:sp>
      <p:sp>
        <p:nvSpPr>
          <p:cNvPr id="295" name="Google Shape;295;p3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 txBox="1"/>
          <p:nvPr/>
        </p:nvSpPr>
        <p:spPr>
          <a:xfrm>
            <a:off x="609900" y="851725"/>
            <a:ext cx="460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</a:rPr>
              <a:t>Sample API Requests and Responses:</a:t>
            </a:r>
            <a:endParaRPr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  <p:sp>
        <p:nvSpPr>
          <p:cNvPr id="299" name="Google Shape;299;p39"/>
          <p:cNvSpPr txBox="1"/>
          <p:nvPr/>
        </p:nvSpPr>
        <p:spPr>
          <a:xfrm>
            <a:off x="471200" y="1117675"/>
            <a:ext cx="6031800" cy="3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1. GET /api/courses: Get all courses</a:t>
            </a:r>
            <a:b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	 ● Response: A list of all courses in the database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2. GET /api/courses/:id: Get a single course by ID</a:t>
            </a:r>
            <a:b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 	● Response: The course with the specified ID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3. POST /api/courses: Create a new course</a:t>
            </a:r>
            <a:b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	●  Request: The course details in the request body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●  Response: The newly created course				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4. PUT /api/courses/:id: Update an existing course by ID</a:t>
            </a:r>
            <a:b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	●  Request: The updated course details in the request body</a:t>
            </a:r>
            <a:b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	●  Response: The updated course			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5. DELETE /api/courses/:id: Delete a course by ID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● Response: A success message indicating that the course has been deleted.</a:t>
            </a:r>
            <a:endParaRPr sz="11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362100" y="177575"/>
            <a:ext cx="21123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</a:t>
            </a:r>
            <a:endParaRPr/>
          </a:p>
        </p:txBody>
      </p:sp>
      <p:sp>
        <p:nvSpPr>
          <p:cNvPr id="305" name="Google Shape;305;p40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0"/>
          <p:cNvSpPr txBox="1"/>
          <p:nvPr/>
        </p:nvSpPr>
        <p:spPr>
          <a:xfrm>
            <a:off x="567500" y="1671300"/>
            <a:ext cx="460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0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825" y="1467750"/>
            <a:ext cx="5647186" cy="27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/>
        </p:nvSpPr>
        <p:spPr>
          <a:xfrm>
            <a:off x="679825" y="1074275"/>
            <a:ext cx="45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Client-Server Communication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9" type="ctrTitle"/>
          </p:nvPr>
        </p:nvSpPr>
        <p:spPr>
          <a:xfrm>
            <a:off x="3264900" y="152400"/>
            <a:ext cx="41685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 u="sng"/>
              <a:t>TABLE OF CONTENTS</a:t>
            </a:r>
            <a:endParaRPr i="1" sz="2400" u="sng"/>
          </a:p>
        </p:txBody>
      </p:sp>
      <p:sp>
        <p:nvSpPr>
          <p:cNvPr id="130" name="Google Shape;130;p23"/>
          <p:cNvSpPr/>
          <p:nvPr/>
        </p:nvSpPr>
        <p:spPr>
          <a:xfrm flipH="1" rot="-5400000">
            <a:off x="-918000" y="95925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6" type="ctrTitle"/>
          </p:nvPr>
        </p:nvSpPr>
        <p:spPr>
          <a:xfrm>
            <a:off x="3342524" y="2045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System Design</a:t>
            </a:r>
            <a:endParaRPr i="1" sz="2000"/>
          </a:p>
        </p:txBody>
      </p:sp>
      <p:sp>
        <p:nvSpPr>
          <p:cNvPr id="132" name="Google Shape;132;p23"/>
          <p:cNvSpPr txBox="1"/>
          <p:nvPr>
            <p:ph idx="8" type="title"/>
          </p:nvPr>
        </p:nvSpPr>
        <p:spPr>
          <a:xfrm>
            <a:off x="2023007" y="293678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3342525" y="1154150"/>
            <a:ext cx="3098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Project Description</a:t>
            </a:r>
            <a:endParaRPr i="1" sz="2000"/>
          </a:p>
        </p:txBody>
      </p:sp>
      <p:sp>
        <p:nvSpPr>
          <p:cNvPr id="134" name="Google Shape;134;p23"/>
          <p:cNvSpPr txBox="1"/>
          <p:nvPr>
            <p:ph idx="2" type="title"/>
          </p:nvPr>
        </p:nvSpPr>
        <p:spPr>
          <a:xfrm>
            <a:off x="2023007" y="1154138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/>
          <p:nvPr>
            <p:ph idx="5" type="title"/>
          </p:nvPr>
        </p:nvSpPr>
        <p:spPr>
          <a:xfrm>
            <a:off x="2002157" y="2045475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23"/>
          <p:cNvSpPr txBox="1"/>
          <p:nvPr>
            <p:ph idx="13" type="ctrTitle"/>
          </p:nvPr>
        </p:nvSpPr>
        <p:spPr>
          <a:xfrm>
            <a:off x="3342525" y="2915838"/>
            <a:ext cx="3225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System Implementation</a:t>
            </a:r>
            <a:endParaRPr i="1" sz="2000"/>
          </a:p>
        </p:txBody>
      </p:sp>
      <p:sp>
        <p:nvSpPr>
          <p:cNvPr id="137" name="Google Shape;137;p23"/>
          <p:cNvSpPr txBox="1"/>
          <p:nvPr>
            <p:ph idx="15" type="title"/>
          </p:nvPr>
        </p:nvSpPr>
        <p:spPr>
          <a:xfrm>
            <a:off x="2023007" y="3786200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/>
          <p:nvPr>
            <p:ph idx="16" type="ctrTitle"/>
          </p:nvPr>
        </p:nvSpPr>
        <p:spPr>
          <a:xfrm>
            <a:off x="3342524" y="37862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System Testing</a:t>
            </a:r>
            <a:endParaRPr i="1" sz="2000"/>
          </a:p>
        </p:txBody>
      </p:sp>
      <p:sp>
        <p:nvSpPr>
          <p:cNvPr id="139" name="Google Shape;139;p23"/>
          <p:cNvSpPr txBox="1"/>
          <p:nvPr/>
        </p:nvSpPr>
        <p:spPr>
          <a:xfrm>
            <a:off x="152400" y="152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304800" y="3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362100" y="177575"/>
            <a:ext cx="21123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</a:t>
            </a:r>
            <a:endParaRPr/>
          </a:p>
        </p:txBody>
      </p:sp>
      <p:sp>
        <p:nvSpPr>
          <p:cNvPr id="316" name="Google Shape;316;p41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1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  <p:sp>
        <p:nvSpPr>
          <p:cNvPr id="319" name="Google Shape;319;p41"/>
          <p:cNvSpPr txBox="1"/>
          <p:nvPr/>
        </p:nvSpPr>
        <p:spPr>
          <a:xfrm>
            <a:off x="679825" y="932575"/>
            <a:ext cx="45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Database Connectivity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 rotWithShape="1">
          <a:blip r:embed="rId4">
            <a:alphaModFix/>
          </a:blip>
          <a:srcRect b="0" l="0" r="0" t="20534"/>
          <a:stretch/>
        </p:blipFill>
        <p:spPr>
          <a:xfrm>
            <a:off x="5077375" y="1868675"/>
            <a:ext cx="3861151" cy="221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/>
          <p:nvPr/>
        </p:nvSpPr>
        <p:spPr>
          <a:xfrm rot="668766">
            <a:off x="5036711" y="2149429"/>
            <a:ext cx="251529" cy="557398"/>
          </a:xfrm>
          <a:custGeom>
            <a:rect b="b" l="l" r="r" t="t"/>
            <a:pathLst>
              <a:path extrusionOk="0" h="22356" w="6638">
                <a:moveTo>
                  <a:pt x="5379" y="0"/>
                </a:moveTo>
                <a:cubicBezTo>
                  <a:pt x="4487" y="892"/>
                  <a:pt x="-79" y="3621"/>
                  <a:pt x="26" y="5353"/>
                </a:cubicBezTo>
                <a:cubicBezTo>
                  <a:pt x="131" y="7085"/>
                  <a:pt x="5641" y="8607"/>
                  <a:pt x="6008" y="10391"/>
                </a:cubicBezTo>
                <a:cubicBezTo>
                  <a:pt x="6375" y="12175"/>
                  <a:pt x="2125" y="14065"/>
                  <a:pt x="2230" y="16059"/>
                </a:cubicBezTo>
                <a:cubicBezTo>
                  <a:pt x="2335" y="18053"/>
                  <a:pt x="5903" y="21307"/>
                  <a:pt x="6638" y="22356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22" name="Google Shape;322;p41"/>
          <p:cNvCxnSpPr/>
          <p:nvPr/>
        </p:nvCxnSpPr>
        <p:spPr>
          <a:xfrm rot="10800000">
            <a:off x="4581325" y="1912850"/>
            <a:ext cx="632700" cy="5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41"/>
          <p:cNvSpPr/>
          <p:nvPr/>
        </p:nvSpPr>
        <p:spPr>
          <a:xfrm>
            <a:off x="503788" y="1433813"/>
            <a:ext cx="4431900" cy="44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4" name="Google Shape;324;p41"/>
          <p:cNvSpPr txBox="1"/>
          <p:nvPr/>
        </p:nvSpPr>
        <p:spPr>
          <a:xfrm>
            <a:off x="512038" y="1391475"/>
            <a:ext cx="441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Connect method of mongoose object establishes a connection to the database.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25" name="Google Shape;325;p41"/>
          <p:cNvCxnSpPr/>
          <p:nvPr/>
        </p:nvCxnSpPr>
        <p:spPr>
          <a:xfrm rot="10800000">
            <a:off x="4581550" y="2589725"/>
            <a:ext cx="66900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41"/>
          <p:cNvSpPr/>
          <p:nvPr/>
        </p:nvSpPr>
        <p:spPr>
          <a:xfrm>
            <a:off x="503800" y="2174025"/>
            <a:ext cx="42114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440850" y="2165175"/>
            <a:ext cx="43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 promise is returned which if resolved then message will be printed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28" name="Google Shape;328;p41"/>
          <p:cNvCxnSpPr/>
          <p:nvPr/>
        </p:nvCxnSpPr>
        <p:spPr>
          <a:xfrm flipH="1">
            <a:off x="4628575" y="3077925"/>
            <a:ext cx="645600" cy="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41"/>
          <p:cNvSpPr/>
          <p:nvPr/>
        </p:nvSpPr>
        <p:spPr>
          <a:xfrm>
            <a:off x="543150" y="3077925"/>
            <a:ext cx="4093500" cy="44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543150" y="3012525"/>
            <a:ext cx="409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If promise isn’t resolved then error message will be printed on the console.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1" name="Google Shape;331;p41"/>
          <p:cNvSpPr txBox="1"/>
          <p:nvPr/>
        </p:nvSpPr>
        <p:spPr>
          <a:xfrm>
            <a:off x="679825" y="4004925"/>
            <a:ext cx="20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MongoDB Compass Demo</a:t>
            </a:r>
            <a:endParaRPr b="1"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362100" y="169600"/>
            <a:ext cx="34425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Measures</a:t>
            </a:r>
            <a:endParaRPr/>
          </a:p>
        </p:txBody>
      </p:sp>
      <p:sp>
        <p:nvSpPr>
          <p:cNvPr id="337" name="Google Shape;337;p42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2"/>
          <p:cNvSpPr txBox="1"/>
          <p:nvPr/>
        </p:nvSpPr>
        <p:spPr>
          <a:xfrm>
            <a:off x="567475" y="1686600"/>
            <a:ext cx="4604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Authentication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Authorization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Encryption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CORS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 in each </a:t>
            </a:r>
            <a:r>
              <a:rPr lang="en"/>
              <a:t>layer of system.</a:t>
            </a:r>
            <a:endParaRPr/>
          </a:p>
        </p:txBody>
      </p:sp>
      <p:sp>
        <p:nvSpPr>
          <p:cNvPr id="350" name="Google Shape;350;p43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Development process followed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1" name="Google Shape;351;p43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Structure of codebase, including folder organization and code patterns.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43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Development</a:t>
            </a:r>
            <a:r>
              <a:rPr lang="en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p43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Code Structure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43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5" name="Google Shape;355;p43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Review</a:t>
            </a:r>
            <a:endParaRPr/>
          </a:p>
        </p:txBody>
      </p:sp>
      <p:sp>
        <p:nvSpPr>
          <p:cNvPr id="356" name="Google Shape;356;p43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code for each part of system.</a:t>
            </a:r>
            <a:endParaRPr/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229" y="961450"/>
            <a:ext cx="986400" cy="9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3"/>
          <p:cNvSpPr txBox="1"/>
          <p:nvPr/>
        </p:nvSpPr>
        <p:spPr>
          <a:xfrm>
            <a:off x="6557900" y="101950"/>
            <a:ext cx="26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System </a:t>
            </a:r>
            <a:br>
              <a:rPr b="1" lang="en" sz="2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b="1" lang="en" sz="2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Implementation</a:t>
            </a:r>
            <a:endParaRPr b="1" sz="2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362100" y="169600"/>
            <a:ext cx="34425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364" name="Google Shape;364;p44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 txBox="1"/>
          <p:nvPr/>
        </p:nvSpPr>
        <p:spPr>
          <a:xfrm>
            <a:off x="535500" y="1686600"/>
            <a:ext cx="5347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Backend: Node.js and Express.js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Frontend: React.js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Database: MongoDB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Deployment: Frontend( Vercel ) &amp; Backend( Render )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4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idx="1" type="subTitle"/>
          </p:nvPr>
        </p:nvSpPr>
        <p:spPr>
          <a:xfrm flipH="1">
            <a:off x="916800" y="2418703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tamaran"/>
                <a:ea typeface="Catamaran"/>
                <a:cs typeface="Catamaran"/>
                <a:sym typeface="Catamaran"/>
              </a:rPr>
              <a:t>Defining Requirements</a:t>
            </a:r>
            <a:endParaRPr b="1" sz="14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73" name="Google Shape;373;p45"/>
          <p:cNvPicPr preferRelativeResize="0"/>
          <p:nvPr/>
        </p:nvPicPr>
        <p:blipFill rotWithShape="1">
          <a:blip r:embed="rId3">
            <a:alphaModFix/>
          </a:blip>
          <a:srcRect b="57510" l="0" r="0" t="0"/>
          <a:stretch/>
        </p:blipFill>
        <p:spPr>
          <a:xfrm>
            <a:off x="0" y="3300350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 rotWithShape="1">
          <a:blip r:embed="rId4">
            <a:alphaModFix/>
          </a:blip>
          <a:srcRect b="28757" l="0" r="0" t="28752"/>
          <a:stretch/>
        </p:blipFill>
        <p:spPr>
          <a:xfrm>
            <a:off x="2638425" y="1920163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 rotWithShape="1">
          <a:blip r:embed="rId5">
            <a:alphaModFix/>
          </a:blip>
          <a:srcRect b="28755" l="0" r="0" t="28755"/>
          <a:stretch/>
        </p:blipFill>
        <p:spPr>
          <a:xfrm>
            <a:off x="0" y="540000"/>
            <a:ext cx="4600573" cy="13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/>
          <p:nvPr/>
        </p:nvSpPr>
        <p:spPr>
          <a:xfrm>
            <a:off x="3924225" y="54000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5"/>
          <p:cNvSpPr/>
          <p:nvPr/>
        </p:nvSpPr>
        <p:spPr>
          <a:xfrm>
            <a:off x="3924225" y="330035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/>
          <p:nvPr/>
        </p:nvSpPr>
        <p:spPr>
          <a:xfrm flipH="1">
            <a:off x="598500" y="1920175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 txBox="1"/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45"/>
          <p:cNvSpPr txBox="1"/>
          <p:nvPr>
            <p:ph idx="2" type="subTitle"/>
          </p:nvPr>
        </p:nvSpPr>
        <p:spPr>
          <a:xfrm>
            <a:off x="4682000" y="1022200"/>
            <a:ext cx="19584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tamaran"/>
                <a:ea typeface="Catamaran"/>
                <a:cs typeface="Catamaran"/>
                <a:sym typeface="Catamaran"/>
              </a:rPr>
              <a:t>Planning and Requirement Analysis</a:t>
            </a:r>
            <a:endParaRPr b="1" sz="1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1" name="Google Shape;381;p45"/>
          <p:cNvSpPr txBox="1"/>
          <p:nvPr>
            <p:ph idx="3" type="ctrTitle"/>
          </p:nvPr>
        </p:nvSpPr>
        <p:spPr>
          <a:xfrm>
            <a:off x="4682003" y="66429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STAGE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2" name="Google Shape;382;p45"/>
          <p:cNvSpPr txBox="1"/>
          <p:nvPr>
            <p:ph idx="4" type="subTitle"/>
          </p:nvPr>
        </p:nvSpPr>
        <p:spPr>
          <a:xfrm>
            <a:off x="4682003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tamaran"/>
                <a:ea typeface="Catamaran"/>
                <a:cs typeface="Catamaran"/>
                <a:sym typeface="Catamaran"/>
              </a:rPr>
              <a:t>Design</a:t>
            </a:r>
            <a:endParaRPr b="1" sz="1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3" name="Google Shape;383;p45"/>
          <p:cNvSpPr txBox="1"/>
          <p:nvPr>
            <p:ph idx="5" type="ctrTitle"/>
          </p:nvPr>
        </p:nvSpPr>
        <p:spPr>
          <a:xfrm>
            <a:off x="4682003" y="3436790"/>
            <a:ext cx="24756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STAGE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45"/>
          <p:cNvSpPr txBox="1"/>
          <p:nvPr>
            <p:ph idx="6" type="ctrTitle"/>
          </p:nvPr>
        </p:nvSpPr>
        <p:spPr>
          <a:xfrm>
            <a:off x="526575" y="0"/>
            <a:ext cx="48747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Development Process</a:t>
            </a:r>
            <a:endParaRPr sz="2800"/>
          </a:p>
        </p:txBody>
      </p:sp>
      <p:sp>
        <p:nvSpPr>
          <p:cNvPr id="385" name="Google Shape;385;p45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>
            <p:ph idx="1" type="subTitle"/>
          </p:nvPr>
        </p:nvSpPr>
        <p:spPr>
          <a:xfrm flipH="1">
            <a:off x="916800" y="2418703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tamaran"/>
                <a:ea typeface="Catamaran"/>
                <a:cs typeface="Catamaran"/>
                <a:sym typeface="Catamaran"/>
              </a:rPr>
              <a:t>Testing</a:t>
            </a:r>
            <a:endParaRPr b="1" sz="14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92" name="Google Shape;392;p46"/>
          <p:cNvPicPr preferRelativeResize="0"/>
          <p:nvPr/>
        </p:nvPicPr>
        <p:blipFill rotWithShape="1">
          <a:blip r:embed="rId3">
            <a:alphaModFix/>
          </a:blip>
          <a:srcRect b="57510" l="0" r="0" t="0"/>
          <a:stretch/>
        </p:blipFill>
        <p:spPr>
          <a:xfrm>
            <a:off x="0" y="3300350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6"/>
          <p:cNvPicPr preferRelativeResize="0"/>
          <p:nvPr/>
        </p:nvPicPr>
        <p:blipFill rotWithShape="1">
          <a:blip r:embed="rId4">
            <a:alphaModFix/>
          </a:blip>
          <a:srcRect b="28757" l="0" r="0" t="28752"/>
          <a:stretch/>
        </p:blipFill>
        <p:spPr>
          <a:xfrm>
            <a:off x="2638425" y="1920163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6"/>
          <p:cNvPicPr preferRelativeResize="0"/>
          <p:nvPr/>
        </p:nvPicPr>
        <p:blipFill rotWithShape="1">
          <a:blip r:embed="rId5">
            <a:alphaModFix/>
          </a:blip>
          <a:srcRect b="28755" l="0" r="0" t="28755"/>
          <a:stretch/>
        </p:blipFill>
        <p:spPr>
          <a:xfrm>
            <a:off x="0" y="540000"/>
            <a:ext cx="4600573" cy="13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6"/>
          <p:cNvSpPr/>
          <p:nvPr/>
        </p:nvSpPr>
        <p:spPr>
          <a:xfrm>
            <a:off x="3924225" y="54000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"/>
          <p:cNvSpPr/>
          <p:nvPr/>
        </p:nvSpPr>
        <p:spPr>
          <a:xfrm>
            <a:off x="3924225" y="330035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6"/>
          <p:cNvSpPr/>
          <p:nvPr/>
        </p:nvSpPr>
        <p:spPr>
          <a:xfrm flipH="1">
            <a:off x="598500" y="1920175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6"/>
          <p:cNvSpPr txBox="1"/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STAGE 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46"/>
          <p:cNvSpPr txBox="1"/>
          <p:nvPr>
            <p:ph idx="2" type="subTitle"/>
          </p:nvPr>
        </p:nvSpPr>
        <p:spPr>
          <a:xfrm>
            <a:off x="4682003" y="1022199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tamaran"/>
                <a:ea typeface="Catamaran"/>
                <a:cs typeface="Catamaran"/>
                <a:sym typeface="Catamaran"/>
              </a:rPr>
              <a:t>Development</a:t>
            </a:r>
            <a:endParaRPr b="1" sz="1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0" name="Google Shape;400;p46"/>
          <p:cNvSpPr txBox="1"/>
          <p:nvPr>
            <p:ph idx="3" type="ctrTitle"/>
          </p:nvPr>
        </p:nvSpPr>
        <p:spPr>
          <a:xfrm>
            <a:off x="4682003" y="66429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STAGE 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46"/>
          <p:cNvSpPr txBox="1"/>
          <p:nvPr>
            <p:ph idx="4" type="subTitle"/>
          </p:nvPr>
        </p:nvSpPr>
        <p:spPr>
          <a:xfrm>
            <a:off x="4682003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tamaran"/>
                <a:ea typeface="Catamaran"/>
                <a:cs typeface="Catamaran"/>
                <a:sym typeface="Catamaran"/>
              </a:rPr>
              <a:t>Deployment and Maintenance</a:t>
            </a:r>
            <a:endParaRPr b="1" sz="1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2" name="Google Shape;402;p46"/>
          <p:cNvSpPr txBox="1"/>
          <p:nvPr>
            <p:ph idx="5" type="ctrTitle"/>
          </p:nvPr>
        </p:nvSpPr>
        <p:spPr>
          <a:xfrm>
            <a:off x="4682003" y="3436790"/>
            <a:ext cx="24756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STAGE 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3" name="Google Shape;403;p46"/>
          <p:cNvSpPr txBox="1"/>
          <p:nvPr>
            <p:ph idx="6" type="ctrTitle"/>
          </p:nvPr>
        </p:nvSpPr>
        <p:spPr>
          <a:xfrm>
            <a:off x="504550" y="0"/>
            <a:ext cx="48747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Development Process</a:t>
            </a:r>
            <a:endParaRPr sz="2800"/>
          </a:p>
        </p:txBody>
      </p:sp>
      <p:sp>
        <p:nvSpPr>
          <p:cNvPr id="404" name="Google Shape;404;p46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idx="1" type="subTitle"/>
          </p:nvPr>
        </p:nvSpPr>
        <p:spPr>
          <a:xfrm flipH="1">
            <a:off x="3521600" y="2553875"/>
            <a:ext cx="17298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tamaran"/>
                <a:ea typeface="Catamaran"/>
                <a:cs typeface="Catamaran"/>
                <a:sym typeface="Catamaran"/>
              </a:rPr>
              <a:t>Live Demo!</a:t>
            </a:r>
            <a:endParaRPr b="1" sz="25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1" name="Google Shape;411;p47"/>
          <p:cNvSpPr txBox="1"/>
          <p:nvPr>
            <p:ph type="title"/>
          </p:nvPr>
        </p:nvSpPr>
        <p:spPr>
          <a:xfrm>
            <a:off x="247775" y="297475"/>
            <a:ext cx="48279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 and Review</a:t>
            </a:r>
            <a:endParaRPr/>
          </a:p>
        </p:txBody>
      </p:sp>
      <p:sp>
        <p:nvSpPr>
          <p:cNvPr id="412" name="Google Shape;412;p4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7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  <p:sp>
        <p:nvSpPr>
          <p:cNvPr id="415" name="Google Shape;415;p47"/>
          <p:cNvSpPr txBox="1"/>
          <p:nvPr/>
        </p:nvSpPr>
        <p:spPr>
          <a:xfrm>
            <a:off x="2735900" y="4084400"/>
            <a:ext cx="330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Github Link for Codebase: </a:t>
            </a:r>
            <a:r>
              <a:rPr lang="en" sz="1200" u="sng">
                <a:solidFill>
                  <a:schemeClr val="hlink"/>
                </a:solidFill>
                <a:latin typeface="Catamaran Light"/>
                <a:ea typeface="Catamaran Light"/>
                <a:cs typeface="Catamaran Light"/>
                <a:sym typeface="Catamaran Light"/>
                <a:hlinkClick r:id="rId4"/>
              </a:rPr>
              <a:t>StudyNotion Codebase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Deployed Website: </a:t>
            </a:r>
            <a:r>
              <a:rPr lang="en" sz="1200" u="sng">
                <a:solidFill>
                  <a:schemeClr val="hlink"/>
                </a:solidFill>
                <a:latin typeface="Catamaran Light"/>
                <a:ea typeface="Catamaran Light"/>
                <a:cs typeface="Catamaran Light"/>
                <a:sym typeface="Catamaran Light"/>
                <a:hlinkClick r:id="rId5"/>
              </a:rPr>
              <a:t>StudyNotion Website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/>
          <p:nvPr/>
        </p:nvSpPr>
        <p:spPr>
          <a:xfrm rot="5400000">
            <a:off x="1523655" y="2523924"/>
            <a:ext cx="1804484" cy="2515419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8"/>
          <p:cNvSpPr/>
          <p:nvPr/>
        </p:nvSpPr>
        <p:spPr>
          <a:xfrm flipH="1" rot="-5400000">
            <a:off x="4156056" y="620002"/>
            <a:ext cx="1804484" cy="254673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8"/>
          <p:cNvSpPr/>
          <p:nvPr/>
        </p:nvSpPr>
        <p:spPr>
          <a:xfrm flipH="1" rot="-5400000">
            <a:off x="4156056" y="2508268"/>
            <a:ext cx="1804484" cy="254673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8"/>
          <p:cNvSpPr txBox="1"/>
          <p:nvPr>
            <p:ph type="ctrTitle"/>
          </p:nvPr>
        </p:nvSpPr>
        <p:spPr>
          <a:xfrm>
            <a:off x="688600" y="134550"/>
            <a:ext cx="25224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Testing</a:t>
            </a:r>
            <a:endParaRPr/>
          </a:p>
        </p:txBody>
      </p:sp>
      <p:sp>
        <p:nvSpPr>
          <p:cNvPr id="424" name="Google Shape;424;p48"/>
          <p:cNvSpPr/>
          <p:nvPr/>
        </p:nvSpPr>
        <p:spPr>
          <a:xfrm rot="5400000">
            <a:off x="1523655" y="635658"/>
            <a:ext cx="1804484" cy="2515419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8"/>
          <p:cNvSpPr txBox="1"/>
          <p:nvPr>
            <p:ph idx="4294967295" type="ctrTitle"/>
          </p:nvPr>
        </p:nvSpPr>
        <p:spPr>
          <a:xfrm>
            <a:off x="1900853" y="1087945"/>
            <a:ext cx="16170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Approach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6" name="Google Shape;426;p48"/>
          <p:cNvSpPr txBox="1"/>
          <p:nvPr>
            <p:ph idx="4294967295" type="ctrTitle"/>
          </p:nvPr>
        </p:nvSpPr>
        <p:spPr>
          <a:xfrm>
            <a:off x="1847211" y="4179373"/>
            <a:ext cx="16704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Tools Used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7" name="Google Shape;427;p48"/>
          <p:cNvSpPr txBox="1"/>
          <p:nvPr>
            <p:ph idx="4294967295" type="ctrTitle"/>
          </p:nvPr>
        </p:nvSpPr>
        <p:spPr>
          <a:xfrm>
            <a:off x="3961684" y="1064679"/>
            <a:ext cx="17499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Test Cases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8" name="Google Shape;428;p48"/>
          <p:cNvSpPr txBox="1"/>
          <p:nvPr>
            <p:ph idx="4294967295" type="ctrTitle"/>
          </p:nvPr>
        </p:nvSpPr>
        <p:spPr>
          <a:xfrm>
            <a:off x="3988812" y="4179373"/>
            <a:ext cx="18531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Live Testing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9" name="Google Shape;429;p48"/>
          <p:cNvSpPr txBox="1"/>
          <p:nvPr>
            <p:ph idx="4294967295" type="subTitle"/>
          </p:nvPr>
        </p:nvSpPr>
        <p:spPr>
          <a:xfrm flipH="1">
            <a:off x="3961655" y="1529095"/>
            <a:ext cx="16170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JSON Objects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Media Files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30" name="Google Shape;430;p48"/>
          <p:cNvSpPr txBox="1"/>
          <p:nvPr>
            <p:ph idx="4294967295" type="subTitle"/>
          </p:nvPr>
        </p:nvSpPr>
        <p:spPr>
          <a:xfrm flipH="1">
            <a:off x="3961655" y="3214958"/>
            <a:ext cx="16170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Postman Tutorial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Testing of system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31" name="Google Shape;431;p48"/>
          <p:cNvSpPr/>
          <p:nvPr/>
        </p:nvSpPr>
        <p:spPr>
          <a:xfrm>
            <a:off x="3185428" y="2544145"/>
            <a:ext cx="1082400" cy="5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8"/>
          <p:cNvSpPr txBox="1"/>
          <p:nvPr>
            <p:ph idx="4294967295" type="subTitle"/>
          </p:nvPr>
        </p:nvSpPr>
        <p:spPr>
          <a:xfrm flipH="1">
            <a:off x="1900850" y="1710447"/>
            <a:ext cx="1617000" cy="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End-to-End testing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33" name="Google Shape;433;p48"/>
          <p:cNvSpPr txBox="1"/>
          <p:nvPr>
            <p:ph idx="4294967295" type="subTitle"/>
          </p:nvPr>
        </p:nvSpPr>
        <p:spPr>
          <a:xfrm flipH="1">
            <a:off x="1900815" y="3214958"/>
            <a:ext cx="16170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Postman API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Frontend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34" name="Google Shape;434;p48"/>
          <p:cNvSpPr/>
          <p:nvPr/>
        </p:nvSpPr>
        <p:spPr>
          <a:xfrm>
            <a:off x="3517830" y="2613109"/>
            <a:ext cx="454741" cy="426561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  <p:sp>
        <p:nvSpPr>
          <p:cNvPr id="437" name="Google Shape;437;p48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9"/>
          <p:cNvPicPr preferRelativeResize="0"/>
          <p:nvPr/>
        </p:nvPicPr>
        <p:blipFill rotWithShape="1">
          <a:blip r:embed="rId3">
            <a:alphaModFix/>
          </a:blip>
          <a:srcRect b="0" l="25616" r="25616" t="0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9"/>
          <p:cNvSpPr/>
          <p:nvPr/>
        </p:nvSpPr>
        <p:spPr>
          <a:xfrm>
            <a:off x="1667100" y="2154225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9"/>
          <p:cNvSpPr txBox="1"/>
          <p:nvPr>
            <p:ph idx="1" type="subTitle"/>
          </p:nvPr>
        </p:nvSpPr>
        <p:spPr>
          <a:xfrm flipH="1">
            <a:off x="1667050" y="2154225"/>
            <a:ext cx="2873400" cy="1887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Postman is an </a:t>
            </a:r>
            <a:r>
              <a:rPr lang="en" sz="1650">
                <a:solidFill>
                  <a:srgbClr val="0265D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API platform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building and using APIs. Postman simplifies each step of the API lifecycle and streamlines collaboration so you can create better APIs—faster.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9"/>
          <p:cNvSpPr txBox="1"/>
          <p:nvPr>
            <p:ph type="title"/>
          </p:nvPr>
        </p:nvSpPr>
        <p:spPr>
          <a:xfrm>
            <a:off x="1122850" y="125752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latin typeface="Catamaran SemiBold"/>
                <a:ea typeface="Catamaran SemiBold"/>
                <a:cs typeface="Catamaran SemiBold"/>
                <a:sym typeface="Catamaran SemiBold"/>
              </a:rPr>
              <a:t>What is Postman?</a:t>
            </a:r>
            <a:endParaRPr b="0" sz="2100"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446" name="Google Shape;446;p4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9"/>
          <p:cNvSpPr txBox="1"/>
          <p:nvPr/>
        </p:nvSpPr>
        <p:spPr>
          <a:xfrm>
            <a:off x="739500" y="275750"/>
            <a:ext cx="41670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POSTMAN Tutorial</a:t>
            </a:r>
            <a:endParaRPr b="1" sz="3400" u="sng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448" name="Google Shape;44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3525" y="0"/>
            <a:ext cx="40804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50"/>
          <p:cNvPicPr preferRelativeResize="0"/>
          <p:nvPr/>
        </p:nvPicPr>
        <p:blipFill rotWithShape="1">
          <a:blip r:embed="rId3">
            <a:alphaModFix/>
          </a:blip>
          <a:srcRect b="4970" l="0" r="37500" t="-4970"/>
          <a:stretch/>
        </p:blipFill>
        <p:spPr>
          <a:xfrm>
            <a:off x="451325" y="19142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0"/>
          <p:cNvSpPr txBox="1"/>
          <p:nvPr>
            <p:ph type="ctrTitle"/>
          </p:nvPr>
        </p:nvSpPr>
        <p:spPr>
          <a:xfrm>
            <a:off x="5326350" y="710675"/>
            <a:ext cx="3224400" cy="2054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API REQUESTS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COMMON METHODS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456" name="Google Shape;4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262" y="2864850"/>
            <a:ext cx="3406567" cy="20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0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ctrTitle"/>
          </p:nvPr>
        </p:nvSpPr>
        <p:spPr>
          <a:xfrm>
            <a:off x="362100" y="1670550"/>
            <a:ext cx="48045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PROJECT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DESCRIPTION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5261850" y="409800"/>
            <a:ext cx="3120900" cy="4323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228600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tamaran SemiBold"/>
              <a:buChar char="❏"/>
            </a:pPr>
            <a:r>
              <a:rPr lang="en" sz="2700">
                <a:solidFill>
                  <a:schemeClr val="lt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Introduction</a:t>
            </a:r>
            <a:endParaRPr sz="2700">
              <a:solidFill>
                <a:schemeClr val="lt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tamaran SemiBold"/>
              <a:buChar char="❏"/>
            </a:pPr>
            <a:r>
              <a:rPr lang="en" sz="2700">
                <a:solidFill>
                  <a:schemeClr val="lt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Objectives</a:t>
            </a:r>
            <a:endParaRPr sz="2700">
              <a:solidFill>
                <a:schemeClr val="lt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tamaran SemiBold"/>
              <a:buChar char="❏"/>
            </a:pPr>
            <a:r>
              <a:rPr lang="en" sz="2700">
                <a:solidFill>
                  <a:schemeClr val="lt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Features</a:t>
            </a:r>
            <a:endParaRPr sz="2700">
              <a:solidFill>
                <a:schemeClr val="lt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tamaran SemiBold"/>
              <a:buChar char="❏"/>
            </a:pPr>
            <a:r>
              <a:rPr lang="en" sz="2700">
                <a:solidFill>
                  <a:schemeClr val="lt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Importance</a:t>
            </a:r>
            <a:endParaRPr sz="2700">
              <a:solidFill>
                <a:schemeClr val="lt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tamaran SemiBold"/>
              <a:buChar char="❏"/>
            </a:pPr>
            <a:r>
              <a:rPr lang="en" sz="2700">
                <a:solidFill>
                  <a:schemeClr val="lt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API Creation and Testing</a:t>
            </a:r>
            <a:endParaRPr sz="2700">
              <a:solidFill>
                <a:schemeClr val="lt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>
            <p:ph idx="2" type="ctrTitle"/>
          </p:nvPr>
        </p:nvSpPr>
        <p:spPr>
          <a:xfrm>
            <a:off x="3454860" y="127716"/>
            <a:ext cx="1881300" cy="6447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463" name="Google Shape;463;p51"/>
          <p:cNvSpPr txBox="1"/>
          <p:nvPr>
            <p:ph idx="4" type="ctrTitle"/>
          </p:nvPr>
        </p:nvSpPr>
        <p:spPr>
          <a:xfrm>
            <a:off x="6535775" y="127725"/>
            <a:ext cx="2081700" cy="6447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ENVIRONMENTS</a:t>
            </a:r>
            <a:endParaRPr/>
          </a:p>
        </p:txBody>
      </p:sp>
      <p:sp>
        <p:nvSpPr>
          <p:cNvPr id="464" name="Google Shape;464;p51"/>
          <p:cNvSpPr txBox="1"/>
          <p:nvPr>
            <p:ph type="ctrTitle"/>
          </p:nvPr>
        </p:nvSpPr>
        <p:spPr>
          <a:xfrm>
            <a:off x="353672" y="127716"/>
            <a:ext cx="1881300" cy="6447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COLLECTIONS</a:t>
            </a:r>
            <a:endParaRPr/>
          </a:p>
        </p:txBody>
      </p:sp>
      <p:sp>
        <p:nvSpPr>
          <p:cNvPr id="465" name="Google Shape;465;p51"/>
          <p:cNvSpPr txBox="1"/>
          <p:nvPr>
            <p:ph idx="1" type="subTitle"/>
          </p:nvPr>
        </p:nvSpPr>
        <p:spPr>
          <a:xfrm>
            <a:off x="353525" y="772425"/>
            <a:ext cx="1881300" cy="1215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Collection is a group of API requests</a:t>
            </a:r>
            <a:endParaRPr sz="1400"/>
          </a:p>
        </p:txBody>
      </p:sp>
      <p:sp>
        <p:nvSpPr>
          <p:cNvPr id="466" name="Google Shape;466;p51"/>
          <p:cNvSpPr txBox="1"/>
          <p:nvPr>
            <p:ph idx="3" type="subTitle"/>
          </p:nvPr>
        </p:nvSpPr>
        <p:spPr>
          <a:xfrm>
            <a:off x="3494900" y="772425"/>
            <a:ext cx="1841400" cy="1112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Elements that can store different values</a:t>
            </a:r>
            <a:endParaRPr sz="1400"/>
          </a:p>
        </p:txBody>
      </p:sp>
      <p:sp>
        <p:nvSpPr>
          <p:cNvPr id="467" name="Google Shape;467;p51"/>
          <p:cNvSpPr txBox="1"/>
          <p:nvPr>
            <p:ph idx="5" type="subTitle"/>
          </p:nvPr>
        </p:nvSpPr>
        <p:spPr>
          <a:xfrm>
            <a:off x="6535775" y="772425"/>
            <a:ext cx="2081700" cy="1112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is a set of key value pairs</a:t>
            </a:r>
            <a:endParaRPr/>
          </a:p>
        </p:txBody>
      </p:sp>
      <p:sp>
        <p:nvSpPr>
          <p:cNvPr id="468" name="Google Shape;468;p51"/>
          <p:cNvSpPr txBox="1"/>
          <p:nvPr>
            <p:ph idx="2" type="ctrTitle"/>
          </p:nvPr>
        </p:nvSpPr>
        <p:spPr>
          <a:xfrm>
            <a:off x="353685" y="2754391"/>
            <a:ext cx="1881300" cy="6447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</a:t>
            </a:r>
            <a:endParaRPr/>
          </a:p>
        </p:txBody>
      </p:sp>
      <p:sp>
        <p:nvSpPr>
          <p:cNvPr id="469" name="Google Shape;469;p51"/>
          <p:cNvSpPr txBox="1"/>
          <p:nvPr>
            <p:ph idx="1" type="subTitle"/>
          </p:nvPr>
        </p:nvSpPr>
        <p:spPr>
          <a:xfrm>
            <a:off x="353675" y="3399100"/>
            <a:ext cx="1881300" cy="1304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console.log()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console.info()</a:t>
            </a:r>
            <a:endParaRPr sz="1400"/>
          </a:p>
        </p:txBody>
      </p:sp>
      <p:sp>
        <p:nvSpPr>
          <p:cNvPr id="470" name="Google Shape;470;p51"/>
          <p:cNvSpPr txBox="1"/>
          <p:nvPr>
            <p:ph idx="7" type="ctrTitle"/>
          </p:nvPr>
        </p:nvSpPr>
        <p:spPr>
          <a:xfrm>
            <a:off x="3454847" y="2827316"/>
            <a:ext cx="1881300" cy="6447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Pre-Request    Script</a:t>
            </a:r>
            <a:endParaRPr/>
          </a:p>
        </p:txBody>
      </p:sp>
      <p:sp>
        <p:nvSpPr>
          <p:cNvPr id="471" name="Google Shape;471;p51"/>
          <p:cNvSpPr txBox="1"/>
          <p:nvPr>
            <p:ph idx="9" type="ctrTitle"/>
          </p:nvPr>
        </p:nvSpPr>
        <p:spPr>
          <a:xfrm>
            <a:off x="6635975" y="2847248"/>
            <a:ext cx="1881300" cy="4590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Script</a:t>
            </a:r>
            <a:endParaRPr/>
          </a:p>
        </p:txBody>
      </p:sp>
      <p:sp>
        <p:nvSpPr>
          <p:cNvPr id="472" name="Google Shape;472;p51"/>
          <p:cNvSpPr txBox="1"/>
          <p:nvPr>
            <p:ph idx="13" type="subTitle"/>
          </p:nvPr>
        </p:nvSpPr>
        <p:spPr>
          <a:xfrm>
            <a:off x="6635975" y="3306250"/>
            <a:ext cx="1881300" cy="1397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After a response is received as a test script under the Tests tab.</a:t>
            </a:r>
            <a:endParaRPr sz="1300"/>
          </a:p>
        </p:txBody>
      </p:sp>
      <p:sp>
        <p:nvSpPr>
          <p:cNvPr id="473" name="Google Shape;473;p51"/>
          <p:cNvSpPr txBox="1"/>
          <p:nvPr/>
        </p:nvSpPr>
        <p:spPr>
          <a:xfrm>
            <a:off x="3499350" y="3520500"/>
            <a:ext cx="1841400" cy="121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Before a request is sent to the server, as a pre-request script under the Pre-request script tab.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4" name="Google Shape;474;p51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"/>
          <p:cNvSpPr txBox="1"/>
          <p:nvPr>
            <p:ph idx="1" type="subTitle"/>
          </p:nvPr>
        </p:nvSpPr>
        <p:spPr>
          <a:xfrm flipH="1">
            <a:off x="3521600" y="2553875"/>
            <a:ext cx="17298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tamaran"/>
                <a:ea typeface="Catamaran"/>
                <a:cs typeface="Catamaran"/>
                <a:sym typeface="Catamaran"/>
              </a:rPr>
              <a:t>Live Demo!</a:t>
            </a:r>
            <a:endParaRPr b="1" sz="25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80" name="Google Shape;480;p52"/>
          <p:cNvSpPr txBox="1"/>
          <p:nvPr>
            <p:ph type="title"/>
          </p:nvPr>
        </p:nvSpPr>
        <p:spPr>
          <a:xfrm>
            <a:off x="247775" y="297475"/>
            <a:ext cx="48279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Testing Using Postman API tool</a:t>
            </a:r>
            <a:endParaRPr/>
          </a:p>
        </p:txBody>
      </p:sp>
      <p:sp>
        <p:nvSpPr>
          <p:cNvPr id="481" name="Google Shape;481;p52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  <p:sp>
        <p:nvSpPr>
          <p:cNvPr id="484" name="Google Shape;484;p52"/>
          <p:cNvSpPr txBox="1"/>
          <p:nvPr/>
        </p:nvSpPr>
        <p:spPr>
          <a:xfrm>
            <a:off x="2735900" y="4084400"/>
            <a:ext cx="330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Github Link for Codebase: </a:t>
            </a:r>
            <a:r>
              <a:rPr lang="en" sz="1200" u="sng">
                <a:solidFill>
                  <a:schemeClr val="hlink"/>
                </a:solidFill>
                <a:latin typeface="Catamaran Light"/>
                <a:ea typeface="Catamaran Light"/>
                <a:cs typeface="Catamaran Light"/>
                <a:sym typeface="Catamaran Light"/>
                <a:hlinkClick r:id="rId4"/>
              </a:rPr>
              <a:t>StudyNotion Codebase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Deployed Website: </a:t>
            </a:r>
            <a:r>
              <a:rPr lang="en" sz="1200" u="sng">
                <a:solidFill>
                  <a:schemeClr val="hlink"/>
                </a:solidFill>
                <a:latin typeface="Catamaran Light"/>
                <a:ea typeface="Catamaran Light"/>
                <a:cs typeface="Catamaran Light"/>
                <a:sym typeface="Catamaran Light"/>
                <a:hlinkClick r:id="rId5"/>
              </a:rPr>
              <a:t>StudyNotion Website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idx="1" type="subTitle"/>
          </p:nvPr>
        </p:nvSpPr>
        <p:spPr>
          <a:xfrm flipH="1">
            <a:off x="3521600" y="2553875"/>
            <a:ext cx="17298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tamaran"/>
                <a:ea typeface="Catamaran"/>
                <a:cs typeface="Catamaran"/>
                <a:sym typeface="Catamaran"/>
              </a:rPr>
              <a:t>Live Demo!</a:t>
            </a:r>
            <a:endParaRPr b="1" sz="25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0" name="Google Shape;490;p53"/>
          <p:cNvSpPr txBox="1"/>
          <p:nvPr>
            <p:ph type="title"/>
          </p:nvPr>
        </p:nvSpPr>
        <p:spPr>
          <a:xfrm>
            <a:off x="247775" y="297475"/>
            <a:ext cx="48279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Testing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Frontend</a:t>
            </a:r>
            <a:endParaRPr/>
          </a:p>
        </p:txBody>
      </p:sp>
      <p:sp>
        <p:nvSpPr>
          <p:cNvPr id="491" name="Google Shape;491;p53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3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  <p:sp>
        <p:nvSpPr>
          <p:cNvPr id="494" name="Google Shape;494;p53"/>
          <p:cNvSpPr txBox="1"/>
          <p:nvPr/>
        </p:nvSpPr>
        <p:spPr>
          <a:xfrm>
            <a:off x="2735900" y="4084400"/>
            <a:ext cx="330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Github Link for Codebase: </a:t>
            </a:r>
            <a:r>
              <a:rPr lang="en" sz="1200" u="sng">
                <a:solidFill>
                  <a:schemeClr val="hlink"/>
                </a:solidFill>
                <a:latin typeface="Catamaran Light"/>
                <a:ea typeface="Catamaran Light"/>
                <a:cs typeface="Catamaran Light"/>
                <a:sym typeface="Catamaran Light"/>
                <a:hlinkClick r:id="rId4"/>
              </a:rPr>
              <a:t>StudyNotion Codebase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Deployed Website: </a:t>
            </a:r>
            <a:r>
              <a:rPr lang="en" sz="1200" u="sng">
                <a:solidFill>
                  <a:schemeClr val="hlink"/>
                </a:solidFill>
                <a:latin typeface="Catamaran Light"/>
                <a:ea typeface="Catamaran Light"/>
                <a:cs typeface="Catamaran Light"/>
                <a:sym typeface="Catamaran Light"/>
                <a:hlinkClick r:id="rId5"/>
              </a:rPr>
              <a:t>StudyNotion Website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4"/>
          <p:cNvSpPr/>
          <p:nvPr/>
        </p:nvSpPr>
        <p:spPr>
          <a:xfrm rot="5400000">
            <a:off x="-1182925" y="1182900"/>
            <a:ext cx="5147400" cy="27816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4"/>
          <p:cNvSpPr txBox="1"/>
          <p:nvPr>
            <p:ph type="ctrTitle"/>
          </p:nvPr>
        </p:nvSpPr>
        <p:spPr>
          <a:xfrm>
            <a:off x="231000" y="2234100"/>
            <a:ext cx="22389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solidFill>
                  <a:schemeClr val="lt1"/>
                </a:solidFill>
              </a:rPr>
              <a:t>THANKS</a:t>
            </a:r>
            <a:endParaRPr i="1" sz="3300">
              <a:solidFill>
                <a:schemeClr val="lt1"/>
              </a:solidFill>
            </a:endParaRPr>
          </a:p>
        </p:txBody>
      </p:sp>
      <p:pic>
        <p:nvPicPr>
          <p:cNvPr id="501" name="Google Shape;501;p54"/>
          <p:cNvPicPr preferRelativeResize="0"/>
          <p:nvPr/>
        </p:nvPicPr>
        <p:blipFill rotWithShape="1">
          <a:blip r:embed="rId3">
            <a:alphaModFix/>
          </a:blip>
          <a:srcRect b="0" l="0" r="0" t="12579"/>
          <a:stretch/>
        </p:blipFill>
        <p:spPr>
          <a:xfrm>
            <a:off x="2781575" y="0"/>
            <a:ext cx="6362424" cy="3972524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</p:pic>
      <p:sp>
        <p:nvSpPr>
          <p:cNvPr id="502" name="Google Shape;502;p54"/>
          <p:cNvSpPr/>
          <p:nvPr/>
        </p:nvSpPr>
        <p:spPr>
          <a:xfrm rot="5400000">
            <a:off x="5379200" y="1374825"/>
            <a:ext cx="1175100" cy="6370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4"/>
          <p:cNvSpPr txBox="1"/>
          <p:nvPr/>
        </p:nvSpPr>
        <p:spPr>
          <a:xfrm>
            <a:off x="4176350" y="4246600"/>
            <a:ext cx="358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Github Link for Codebase: </a:t>
            </a:r>
            <a:r>
              <a:rPr b="1" lang="en" sz="1200" u="sng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StudyNotion Codebase</a:t>
            </a:r>
            <a:endParaRPr b="1" sz="12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Deployed Website: </a:t>
            </a:r>
            <a:r>
              <a:rPr b="1" lang="en" sz="1200" u="sng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StudyNotion Website</a:t>
            </a:r>
            <a:endParaRPr b="1" sz="12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4" name="Google Shape;504;p54"/>
          <p:cNvSpPr/>
          <p:nvPr/>
        </p:nvSpPr>
        <p:spPr>
          <a:xfrm>
            <a:off x="0" y="3461025"/>
            <a:ext cx="2006400" cy="168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588" y="3620709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ctrTitle"/>
          </p:nvPr>
        </p:nvSpPr>
        <p:spPr>
          <a:xfrm>
            <a:off x="1436900" y="326200"/>
            <a:ext cx="42720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u="sng"/>
              <a:t>INTRODUCTION</a:t>
            </a:r>
            <a:endParaRPr sz="3800" u="sng"/>
          </a:p>
        </p:txBody>
      </p:sp>
      <p:sp>
        <p:nvSpPr>
          <p:cNvPr id="155" name="Google Shape;155;p25"/>
          <p:cNvSpPr txBox="1"/>
          <p:nvPr/>
        </p:nvSpPr>
        <p:spPr>
          <a:xfrm>
            <a:off x="1436900" y="1635550"/>
            <a:ext cx="67998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tamaran Medium"/>
              <a:buChar char="●"/>
            </a:pPr>
            <a:r>
              <a:rPr lang="en" sz="2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StudyNotion is a fully functional ed-tech platform that enables users to create, consume, and rate educational content. </a:t>
            </a:r>
            <a:endParaRPr sz="26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tamaran Medium"/>
              <a:buChar char="●"/>
            </a:pPr>
            <a:r>
              <a:rPr lang="en" sz="2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platform is built using the MERN stack, which includes ReactJS, NodeJS, MongoDB, and ExpressJS.</a:t>
            </a:r>
            <a:endParaRPr sz="26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ctrTitle"/>
          </p:nvPr>
        </p:nvSpPr>
        <p:spPr>
          <a:xfrm>
            <a:off x="2467175" y="431125"/>
            <a:ext cx="3572700" cy="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u="sng"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sz="38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>
            <p:ph idx="1" type="subTitle"/>
          </p:nvPr>
        </p:nvSpPr>
        <p:spPr>
          <a:xfrm>
            <a:off x="1297450" y="1685400"/>
            <a:ext cx="2859300" cy="32979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 </a:t>
            </a:r>
            <a:r>
              <a:rPr lang="en" sz="2300">
                <a:solidFill>
                  <a:srgbClr val="0D0D0D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A seamless and interactive learning experience for students, making education more accessible and engaging.</a:t>
            </a:r>
            <a:endParaRPr sz="2300">
              <a:solidFill>
                <a:srgbClr val="0D0D0D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4610225" y="1685400"/>
            <a:ext cx="2998800" cy="32979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1800"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2300">
                <a:latin typeface="Catamaran SemiBold"/>
                <a:ea typeface="Catamaran SemiBold"/>
                <a:cs typeface="Catamaran SemiBold"/>
                <a:sym typeface="Catamaran SemiBold"/>
              </a:rPr>
              <a:t>A platform for instructors to showcase their expertise and connect with learners across the globe.</a:t>
            </a:r>
            <a:endParaRPr sz="2300"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2849200" y="382775"/>
            <a:ext cx="33129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u="sng"/>
              <a:t>FEATURES</a:t>
            </a:r>
            <a:endParaRPr sz="4000" u="sng"/>
          </a:p>
        </p:txBody>
      </p:sp>
      <p:sp>
        <p:nvSpPr>
          <p:cNvPr id="174" name="Google Shape;174;p27"/>
          <p:cNvSpPr txBox="1"/>
          <p:nvPr/>
        </p:nvSpPr>
        <p:spPr>
          <a:xfrm>
            <a:off x="1471775" y="1688050"/>
            <a:ext cx="58410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Medium"/>
              <a:buChar char="●"/>
            </a:pPr>
            <a:r>
              <a:rPr lang="en" sz="24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For Instructors: </a:t>
            </a:r>
            <a:endParaRPr sz="24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Medium"/>
              <a:buChar char="○"/>
            </a:pPr>
            <a:r>
              <a:rPr lang="en" sz="18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Sign Up: Easily register for an account with necessary details. </a:t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Medium"/>
              <a:buChar char="○"/>
            </a:pPr>
            <a:r>
              <a:rPr lang="en" sz="18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Course Creation: Craft and curate courses with diverse content formats. </a:t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Medium"/>
              <a:buChar char="○"/>
            </a:pPr>
            <a:r>
              <a:rPr lang="en" sz="18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Course Publication: Effortlessly publish courses for student accessibility.</a:t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2849200" y="382775"/>
            <a:ext cx="33129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u="sng"/>
              <a:t>FEATURES</a:t>
            </a:r>
            <a:endParaRPr sz="4000" u="sng"/>
          </a:p>
        </p:txBody>
      </p:sp>
      <p:sp>
        <p:nvSpPr>
          <p:cNvPr id="183" name="Google Shape;183;p28"/>
          <p:cNvSpPr txBox="1"/>
          <p:nvPr/>
        </p:nvSpPr>
        <p:spPr>
          <a:xfrm>
            <a:off x="1681125" y="1426525"/>
            <a:ext cx="6172200" cy="3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Medium"/>
              <a:buChar char="●"/>
            </a:pPr>
            <a:r>
              <a:rPr lang="en" sz="24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For Students:</a:t>
            </a: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</a:t>
            </a:r>
            <a:endParaRPr sz="12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Medium"/>
              <a:buChar char="○"/>
            </a:pPr>
            <a:r>
              <a:rPr lang="en" sz="2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Registration:</a:t>
            </a:r>
            <a:r>
              <a:rPr lang="en" sz="18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Swiftly create accounts with required information. </a:t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Medium"/>
              <a:buChar char="○"/>
            </a:pPr>
            <a:r>
              <a:rPr lang="en" sz="2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Course Exploration:</a:t>
            </a:r>
            <a:r>
              <a:rPr lang="en" sz="18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Access a variety of courses to explore diverse subjects.</a:t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Medium"/>
              <a:buChar char="○"/>
            </a:pPr>
            <a:r>
              <a:rPr lang="en" sz="2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Course Purchase:</a:t>
            </a:r>
            <a:r>
              <a:rPr lang="en" sz="18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Seamlessly select and purchase courses aligned with interests.</a:t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Medium"/>
              <a:buChar char="○"/>
            </a:pPr>
            <a:r>
              <a:rPr lang="en" sz="2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Content Accessibility:</a:t>
            </a:r>
            <a:r>
              <a:rPr lang="en" sz="18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Instant access to course content, including video lectures and reading materials, for an enriching learning experience.</a:t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ctrTitle"/>
          </p:nvPr>
        </p:nvSpPr>
        <p:spPr>
          <a:xfrm>
            <a:off x="2750100" y="413675"/>
            <a:ext cx="36438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u="sng"/>
              <a:t>IMPORTANCE</a:t>
            </a:r>
            <a:endParaRPr sz="3800" u="sng"/>
          </a:p>
        </p:txBody>
      </p:sp>
      <p:sp>
        <p:nvSpPr>
          <p:cNvPr id="192" name="Google Shape;192;p29"/>
          <p:cNvSpPr txBox="1"/>
          <p:nvPr/>
        </p:nvSpPr>
        <p:spPr>
          <a:xfrm>
            <a:off x="1611275" y="1513675"/>
            <a:ext cx="6172200" cy="3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Medium"/>
              <a:buChar char="●"/>
            </a:pPr>
            <a:r>
              <a:rPr lang="en" sz="2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StudyNotion is a versatile and intuitive </a:t>
            </a:r>
            <a:r>
              <a:rPr lang="en" sz="2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edtech</a:t>
            </a:r>
            <a:r>
              <a:rPr lang="en" sz="2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platform that is designed to provide an immersive learning experience to students and a platform for instructors to showcase their expertise.</a:t>
            </a:r>
            <a:endParaRPr sz="20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Medium"/>
              <a:buChar char="●"/>
            </a:pPr>
            <a:r>
              <a:rPr lang="en" sz="2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StudyNotion's project importance lies in its commitment to continuous improvement. By detailing future enhancements, their impact, and implementation timelines, it ensures innovation aligned with user needs, fostering a dynamic learning environment.</a:t>
            </a:r>
            <a:endParaRPr sz="20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ctrTitle"/>
          </p:nvPr>
        </p:nvSpPr>
        <p:spPr>
          <a:xfrm rot="865">
            <a:off x="1214775" y="301925"/>
            <a:ext cx="5963100" cy="9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API Creation and Testing</a:t>
            </a:r>
            <a:endParaRPr sz="3800"/>
          </a:p>
        </p:txBody>
      </p:sp>
      <p:sp>
        <p:nvSpPr>
          <p:cNvPr id="201" name="Google Shape;201;p30"/>
          <p:cNvSpPr txBox="1"/>
          <p:nvPr/>
        </p:nvSpPr>
        <p:spPr>
          <a:xfrm>
            <a:off x="642775" y="1297775"/>
            <a:ext cx="70962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tamaran Medium"/>
              <a:buChar char="●"/>
            </a:pPr>
            <a:r>
              <a:rPr lang="en" sz="17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heart of our project lies in the exploration of API creation and testing.</a:t>
            </a:r>
            <a:endParaRPr sz="17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tamaran Medium"/>
              <a:buChar char="●"/>
            </a:pPr>
            <a:r>
              <a:rPr lang="en" sz="17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StudyNotion </a:t>
            </a:r>
            <a:r>
              <a:rPr lang="en" sz="17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platform</a:t>
            </a:r>
            <a:r>
              <a:rPr lang="en" sz="17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API is designed following the REST architectural style.</a:t>
            </a:r>
            <a:endParaRPr sz="17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tamaran Medium"/>
              <a:buChar char="●"/>
            </a:pPr>
            <a:r>
              <a:rPr lang="en" sz="17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sample API requests and responses provided above illustrate how each endpoint will function and what kind of data it will accept or return.	</a:t>
            </a:r>
            <a:endParaRPr sz="17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tamaran Medium"/>
              <a:buChar char="●"/>
            </a:pPr>
            <a:r>
              <a:rPr lang="en" sz="17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By leveraging tools like </a:t>
            </a:r>
            <a:r>
              <a:rPr lang="en" sz="17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Postman API</a:t>
            </a:r>
            <a:r>
              <a:rPr lang="en" sz="17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we demonstrate the seamless functionality of APIs, ensuring they deliver accurate responses and meet the platform's requirements effectively.</a:t>
            </a:r>
            <a:endParaRPr sz="17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7137750" y="0"/>
            <a:ext cx="2006400" cy="1686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38" y="159697"/>
            <a:ext cx="1367224" cy="1367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8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